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268" r:id="rId8"/>
    <p:sldId id="271" r:id="rId9"/>
  </p:sldIdLst>
  <p:sldSz cx="18288000" cy="10287000"/>
  <p:notesSz cx="6858000" cy="9144000"/>
  <p:embeddedFontLst>
    <p:embeddedFont>
      <p:font typeface="Arial Black" panose="020B0A04020102020204" pitchFamily="34" charset="0"/>
      <p:bold r:id="rId10"/>
    </p:embeddedFont>
    <p:embeddedFont>
      <p:font typeface="Arial Rounded MT Bold" panose="020F0704030504030204" pitchFamily="34" charset="0"/>
      <p:regular r:id="rId11"/>
    </p:embeddedFont>
    <p:embeddedFont>
      <p:font typeface="Javanese Text" panose="02000000000000000000" pitchFamily="2" charset="0"/>
      <p:regular r:id="rId12"/>
    </p:embeddedFont>
    <p:embeddedFont>
      <p:font typeface="Montserrat" panose="00000500000000000000" pitchFamily="2" charset="0"/>
      <p:regular r:id="rId13"/>
      <p:bold r:id="rId14"/>
      <p:italic r:id="rId15"/>
      <p:boldItalic r:id="rId16"/>
    </p:embeddedFont>
    <p:embeddedFont>
      <p:font typeface="Montserrat Bold" panose="00000800000000000000" charset="0"/>
      <p:regular r:id="rId17"/>
    </p:embeddedFont>
    <p:embeddedFont>
      <p:font typeface="Open Sauce Bold" panose="020B0604020202020204" charset="0"/>
      <p:regular r:id="rId18"/>
    </p:embeddedFont>
    <p:embeddedFont>
      <p:font typeface="Open Sauce Bold Italics" panose="020B0604020202020204" charset="0"/>
      <p:regular r:id="rId19"/>
    </p:embeddedFont>
    <p:embeddedFont>
      <p:font typeface="Open Sauce Light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65" d="100"/>
          <a:sy n="65" d="100"/>
        </p:scale>
        <p:origin x="38" y="1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0A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612436">
            <a:off x="9539567" y="-260046"/>
            <a:ext cx="9268253" cy="10413768"/>
          </a:xfrm>
          <a:custGeom>
            <a:avLst/>
            <a:gdLst/>
            <a:ahLst/>
            <a:cxnLst/>
            <a:rect l="l" t="t" r="r" b="b"/>
            <a:pathLst>
              <a:path w="9268253" h="10413768">
                <a:moveTo>
                  <a:pt x="0" y="0"/>
                </a:moveTo>
                <a:lnTo>
                  <a:pt x="9268253" y="0"/>
                </a:lnTo>
                <a:lnTo>
                  <a:pt x="9268253" y="10413768"/>
                </a:lnTo>
                <a:lnTo>
                  <a:pt x="0" y="104137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677399" y="672397"/>
            <a:ext cx="1861136" cy="551650"/>
            <a:chOff x="0" y="0"/>
            <a:chExt cx="490176" cy="14529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0176" cy="145291"/>
            </a:xfrm>
            <a:custGeom>
              <a:avLst/>
              <a:gdLst/>
              <a:ahLst/>
              <a:cxnLst/>
              <a:rect l="l" t="t" r="r" b="b"/>
              <a:pathLst>
                <a:path w="490176" h="145291">
                  <a:moveTo>
                    <a:pt x="45758" y="0"/>
                  </a:moveTo>
                  <a:lnTo>
                    <a:pt x="444418" y="0"/>
                  </a:lnTo>
                  <a:cubicBezTo>
                    <a:pt x="456554" y="0"/>
                    <a:pt x="468192" y="4821"/>
                    <a:pt x="476774" y="13402"/>
                  </a:cubicBezTo>
                  <a:cubicBezTo>
                    <a:pt x="485355" y="21983"/>
                    <a:pt x="490176" y="33622"/>
                    <a:pt x="490176" y="45758"/>
                  </a:cubicBezTo>
                  <a:lnTo>
                    <a:pt x="490176" y="99533"/>
                  </a:lnTo>
                  <a:cubicBezTo>
                    <a:pt x="490176" y="111669"/>
                    <a:pt x="485355" y="123307"/>
                    <a:pt x="476774" y="131888"/>
                  </a:cubicBezTo>
                  <a:cubicBezTo>
                    <a:pt x="468192" y="140470"/>
                    <a:pt x="456554" y="145291"/>
                    <a:pt x="444418" y="145291"/>
                  </a:cubicBezTo>
                  <a:lnTo>
                    <a:pt x="45758" y="145291"/>
                  </a:lnTo>
                  <a:cubicBezTo>
                    <a:pt x="33622" y="145291"/>
                    <a:pt x="21983" y="140470"/>
                    <a:pt x="13402" y="131888"/>
                  </a:cubicBezTo>
                  <a:cubicBezTo>
                    <a:pt x="4821" y="123307"/>
                    <a:pt x="0" y="111669"/>
                    <a:pt x="0" y="99533"/>
                  </a:cubicBezTo>
                  <a:lnTo>
                    <a:pt x="0" y="45758"/>
                  </a:lnTo>
                  <a:cubicBezTo>
                    <a:pt x="0" y="33622"/>
                    <a:pt x="4821" y="21983"/>
                    <a:pt x="13402" y="13402"/>
                  </a:cubicBezTo>
                  <a:cubicBezTo>
                    <a:pt x="21983" y="4821"/>
                    <a:pt x="33622" y="0"/>
                    <a:pt x="45758" y="0"/>
                  </a:cubicBezTo>
                  <a:close/>
                </a:path>
              </a:pathLst>
            </a:custGeom>
            <a:solidFill>
              <a:srgbClr val="7800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90176" cy="183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24365" y="672397"/>
            <a:ext cx="492870" cy="492870"/>
          </a:xfrm>
          <a:custGeom>
            <a:avLst/>
            <a:gdLst/>
            <a:ahLst/>
            <a:cxnLst/>
            <a:rect l="l" t="t" r="r" b="b"/>
            <a:pathLst>
              <a:path w="492870" h="492870">
                <a:moveTo>
                  <a:pt x="0" y="0"/>
                </a:moveTo>
                <a:lnTo>
                  <a:pt x="492870" y="0"/>
                </a:lnTo>
                <a:lnTo>
                  <a:pt x="492870" y="492870"/>
                </a:lnTo>
                <a:lnTo>
                  <a:pt x="0" y="492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246662" y="2132570"/>
            <a:ext cx="6821958" cy="6390453"/>
            <a:chOff x="0" y="0"/>
            <a:chExt cx="867683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67683" cy="812800"/>
            </a:xfrm>
            <a:custGeom>
              <a:avLst/>
              <a:gdLst/>
              <a:ahLst/>
              <a:cxnLst/>
              <a:rect l="l" t="t" r="r" b="b"/>
              <a:pathLst>
                <a:path w="867683" h="812800">
                  <a:moveTo>
                    <a:pt x="433841" y="0"/>
                  </a:moveTo>
                  <a:cubicBezTo>
                    <a:pt x="194237" y="0"/>
                    <a:pt x="0" y="181951"/>
                    <a:pt x="0" y="406400"/>
                  </a:cubicBezTo>
                  <a:cubicBezTo>
                    <a:pt x="0" y="630849"/>
                    <a:pt x="194237" y="812800"/>
                    <a:pt x="433841" y="812800"/>
                  </a:cubicBezTo>
                  <a:cubicBezTo>
                    <a:pt x="673445" y="812800"/>
                    <a:pt x="867683" y="630849"/>
                    <a:pt x="867683" y="406400"/>
                  </a:cubicBezTo>
                  <a:cubicBezTo>
                    <a:pt x="867683" y="181951"/>
                    <a:pt x="673445" y="0"/>
                    <a:pt x="433841" y="0"/>
                  </a:cubicBezTo>
                  <a:close/>
                </a:path>
              </a:pathLst>
            </a:custGeom>
            <a:blipFill>
              <a:blip r:embed="rId5"/>
              <a:stretch>
                <a:fillRect t="-3479" b="-3479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392240" y="685668"/>
            <a:ext cx="3234783" cy="418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8"/>
              </a:lnSpc>
            </a:pPr>
            <a:r>
              <a:rPr lang="en-US" sz="2477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 JUGAAD SQUAD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791534" y="708739"/>
            <a:ext cx="1607535" cy="372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7"/>
              </a:lnSpc>
            </a:pPr>
            <a:r>
              <a:rPr lang="en-US" sz="216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92240" y="4024259"/>
            <a:ext cx="8135580" cy="3798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580"/>
              </a:lnSpc>
            </a:pPr>
            <a:r>
              <a:rPr lang="en-US" sz="8800" spc="-756" dirty="0">
                <a:solidFill>
                  <a:srgbClr val="FFFFFF"/>
                </a:solidFill>
                <a:latin typeface="Arial Black" panose="020B0A04020102020204" pitchFamily="34" charset="0"/>
                <a:ea typeface="Open Sauce Light"/>
                <a:cs typeface="Open Sauce Light"/>
                <a:sym typeface="Open Sauce Light"/>
              </a:rPr>
              <a:t>AI for </a:t>
            </a:r>
          </a:p>
          <a:p>
            <a:pPr algn="l">
              <a:lnSpc>
                <a:spcPts val="15580"/>
              </a:lnSpc>
            </a:pPr>
            <a:r>
              <a:rPr lang="en-US" sz="8800" spc="-756" dirty="0">
                <a:solidFill>
                  <a:srgbClr val="FFFFFF"/>
                </a:solidFill>
                <a:latin typeface="Arial Black" panose="020B0A04020102020204" pitchFamily="34" charset="0"/>
                <a:ea typeface="Open Sauce Light"/>
                <a:cs typeface="Open Sauce Light"/>
                <a:sym typeface="Open Sauce Light"/>
              </a:rPr>
              <a:t>Digital Security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92240" y="2980979"/>
            <a:ext cx="661534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59"/>
              </a:lnSpc>
            </a:pPr>
            <a:r>
              <a:rPr lang="en-US" sz="4400" b="1" spc="-192" dirty="0">
                <a:solidFill>
                  <a:srgbClr val="FFFFFF"/>
                </a:solidFill>
                <a:latin typeface="Javanese Text" panose="02000000000000000000" pitchFamily="2" charset="0"/>
                <a:ea typeface="Open Sauce Light"/>
                <a:cs typeface="Open Sauce Light"/>
                <a:sym typeface="Open Sauce Light"/>
              </a:rPr>
              <a:t>Protecting the Digital World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690563" y="8902065"/>
            <a:ext cx="906874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0A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77399" y="672397"/>
            <a:ext cx="1861136" cy="551650"/>
            <a:chOff x="0" y="0"/>
            <a:chExt cx="490176" cy="1452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0176" cy="145291"/>
            </a:xfrm>
            <a:custGeom>
              <a:avLst/>
              <a:gdLst/>
              <a:ahLst/>
              <a:cxnLst/>
              <a:rect l="l" t="t" r="r" b="b"/>
              <a:pathLst>
                <a:path w="490176" h="145291">
                  <a:moveTo>
                    <a:pt x="45758" y="0"/>
                  </a:moveTo>
                  <a:lnTo>
                    <a:pt x="444418" y="0"/>
                  </a:lnTo>
                  <a:cubicBezTo>
                    <a:pt x="456554" y="0"/>
                    <a:pt x="468192" y="4821"/>
                    <a:pt x="476774" y="13402"/>
                  </a:cubicBezTo>
                  <a:cubicBezTo>
                    <a:pt x="485355" y="21983"/>
                    <a:pt x="490176" y="33622"/>
                    <a:pt x="490176" y="45758"/>
                  </a:cubicBezTo>
                  <a:lnTo>
                    <a:pt x="490176" y="99533"/>
                  </a:lnTo>
                  <a:cubicBezTo>
                    <a:pt x="490176" y="111669"/>
                    <a:pt x="485355" y="123307"/>
                    <a:pt x="476774" y="131888"/>
                  </a:cubicBezTo>
                  <a:cubicBezTo>
                    <a:pt x="468192" y="140470"/>
                    <a:pt x="456554" y="145291"/>
                    <a:pt x="444418" y="145291"/>
                  </a:cubicBezTo>
                  <a:lnTo>
                    <a:pt x="45758" y="145291"/>
                  </a:lnTo>
                  <a:cubicBezTo>
                    <a:pt x="33622" y="145291"/>
                    <a:pt x="21983" y="140470"/>
                    <a:pt x="13402" y="131888"/>
                  </a:cubicBezTo>
                  <a:cubicBezTo>
                    <a:pt x="4821" y="123307"/>
                    <a:pt x="0" y="111669"/>
                    <a:pt x="0" y="99533"/>
                  </a:cubicBezTo>
                  <a:lnTo>
                    <a:pt x="0" y="45758"/>
                  </a:lnTo>
                  <a:cubicBezTo>
                    <a:pt x="0" y="33622"/>
                    <a:pt x="4821" y="21983"/>
                    <a:pt x="13402" y="13402"/>
                  </a:cubicBezTo>
                  <a:cubicBezTo>
                    <a:pt x="21983" y="4821"/>
                    <a:pt x="33622" y="0"/>
                    <a:pt x="45758" y="0"/>
                  </a:cubicBezTo>
                  <a:close/>
                </a:path>
              </a:pathLst>
            </a:custGeom>
            <a:solidFill>
              <a:srgbClr val="7800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0176" cy="183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24365" y="672397"/>
            <a:ext cx="492870" cy="492870"/>
          </a:xfrm>
          <a:custGeom>
            <a:avLst/>
            <a:gdLst/>
            <a:ahLst/>
            <a:cxnLst/>
            <a:rect l="l" t="t" r="r" b="b"/>
            <a:pathLst>
              <a:path w="492870" h="492870">
                <a:moveTo>
                  <a:pt x="0" y="0"/>
                </a:moveTo>
                <a:lnTo>
                  <a:pt x="492870" y="0"/>
                </a:lnTo>
                <a:lnTo>
                  <a:pt x="492870" y="492870"/>
                </a:lnTo>
                <a:lnTo>
                  <a:pt x="0" y="492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791534" y="708739"/>
            <a:ext cx="1607535" cy="372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7"/>
              </a:lnSpc>
            </a:pPr>
            <a:r>
              <a:rPr lang="en-US" sz="216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02</a:t>
            </a:r>
          </a:p>
        </p:txBody>
      </p:sp>
      <p:sp>
        <p:nvSpPr>
          <p:cNvPr id="7" name="Freeform 7"/>
          <p:cNvSpPr/>
          <p:nvPr/>
        </p:nvSpPr>
        <p:spPr>
          <a:xfrm rot="6188040">
            <a:off x="5259943" y="-190463"/>
            <a:ext cx="8359905" cy="9393152"/>
          </a:xfrm>
          <a:custGeom>
            <a:avLst/>
            <a:gdLst/>
            <a:ahLst/>
            <a:cxnLst/>
            <a:rect l="l" t="t" r="r" b="b"/>
            <a:pathLst>
              <a:path w="8359905" h="9393152">
                <a:moveTo>
                  <a:pt x="0" y="0"/>
                </a:moveTo>
                <a:lnTo>
                  <a:pt x="8359905" y="0"/>
                </a:lnTo>
                <a:lnTo>
                  <a:pt x="8359905" y="9393152"/>
                </a:lnTo>
                <a:lnTo>
                  <a:pt x="0" y="93931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04518" y="2537980"/>
            <a:ext cx="6345335" cy="3999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580"/>
              </a:lnSpc>
            </a:pPr>
            <a:r>
              <a:rPr lang="en-US" sz="14838" spc="-756" dirty="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About Us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811000" y="4687059"/>
            <a:ext cx="6939888" cy="3384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35"/>
              </a:lnSpc>
            </a:pPr>
            <a:r>
              <a:rPr lang="en-US" sz="3600" dirty="0">
                <a:solidFill>
                  <a:schemeClr val="bg1"/>
                </a:solidFill>
              </a:rPr>
              <a:t>⚡ </a:t>
            </a:r>
            <a:r>
              <a:rPr lang="en-US" sz="3525" b="1" u="sng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 LEADER </a:t>
            </a:r>
          </a:p>
          <a:p>
            <a:pPr marL="586982" lvl="1" indent="-342900" algn="l">
              <a:lnSpc>
                <a:spcPts val="3165"/>
              </a:lnSpc>
              <a:buFont typeface="Arial" panose="020B0604020202020204" pitchFamily="34" charset="0"/>
              <a:buChar char="•"/>
            </a:pPr>
            <a:r>
              <a:rPr lang="en-US" sz="2261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  RAKSHIT RAJ</a:t>
            </a:r>
          </a:p>
          <a:p>
            <a:pPr algn="l">
              <a:lnSpc>
                <a:spcPts val="4935"/>
              </a:lnSpc>
            </a:pPr>
            <a:endParaRPr lang="en-US" sz="2261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>
              <a:lnSpc>
                <a:spcPts val="4935"/>
              </a:lnSpc>
            </a:pPr>
            <a:r>
              <a:rPr lang="en-US" sz="3600" dirty="0">
                <a:solidFill>
                  <a:schemeClr val="bg1"/>
                </a:solidFill>
              </a:rPr>
              <a:t>⚡ </a:t>
            </a:r>
            <a:r>
              <a:rPr lang="en-US" sz="3525" b="1" u="sng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 MEMBERS</a:t>
            </a:r>
          </a:p>
          <a:p>
            <a:pPr marL="568349" lvl="1" indent="-342900" algn="l">
              <a:lnSpc>
                <a:spcPts val="2923"/>
              </a:lnSpc>
              <a:buFont typeface="Arial" panose="020B0604020202020204" pitchFamily="34" charset="0"/>
              <a:buChar char="•"/>
            </a:pPr>
            <a:r>
              <a:rPr lang="en-US" sz="2088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   ARYAN AMIT ARYA</a:t>
            </a:r>
          </a:p>
          <a:p>
            <a:pPr marL="568349" lvl="1" indent="-342900" algn="l">
              <a:lnSpc>
                <a:spcPts val="2923"/>
              </a:lnSpc>
              <a:buFont typeface="Arial" panose="020B0604020202020204" pitchFamily="34" charset="0"/>
              <a:buChar char="•"/>
            </a:pPr>
            <a:r>
              <a:rPr lang="en-US" sz="2088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   SHRENIKA RAJPOOT</a:t>
            </a:r>
          </a:p>
          <a:p>
            <a:pPr marL="568349" lvl="1" indent="-342900" algn="l">
              <a:lnSpc>
                <a:spcPts val="2923"/>
              </a:lnSpc>
              <a:buFont typeface="Arial" panose="020B0604020202020204" pitchFamily="34" charset="0"/>
              <a:buChar char="•"/>
            </a:pPr>
            <a:r>
              <a:rPr lang="en-US" sz="2088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   DILISHA </a:t>
            </a:r>
          </a:p>
        </p:txBody>
      </p:sp>
      <p:sp>
        <p:nvSpPr>
          <p:cNvPr id="10" name="AutoShape 10"/>
          <p:cNvSpPr/>
          <p:nvPr/>
        </p:nvSpPr>
        <p:spPr>
          <a:xfrm>
            <a:off x="4214055" y="5509949"/>
            <a:ext cx="219587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1529138" y="1879788"/>
            <a:ext cx="5039992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50"/>
              </a:lnSpc>
            </a:pPr>
            <a:r>
              <a:rPr lang="en-US" sz="3762" i="1" spc="-191" dirty="0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INTRODUCING</a:t>
            </a:r>
            <a:r>
              <a:rPr lang="en-US" sz="3762" b="1" i="1" spc="-191" dirty="0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 AI JUGAAD SQUAD’s TEAM MEMBERS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04518" y="8363665"/>
            <a:ext cx="6345335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20"/>
              </a:lnSpc>
            </a:pPr>
            <a:r>
              <a:rPr lang="en-US" sz="3162" b="1" spc="96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AI JUGAAD SQUAD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92240" y="685668"/>
            <a:ext cx="3234783" cy="863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8"/>
              </a:lnSpc>
            </a:pPr>
            <a:r>
              <a:rPr lang="en-US" sz="2477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 JUGAAD SQUAD</a:t>
            </a:r>
          </a:p>
          <a:p>
            <a:pPr algn="ctr">
              <a:lnSpc>
                <a:spcPts val="3468"/>
              </a:lnSpc>
            </a:pPr>
            <a:endParaRPr lang="en-US" sz="2477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4963423" y="9586773"/>
            <a:ext cx="3329455" cy="554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0"/>
              </a:lnSpc>
              <a:spcBef>
                <a:spcPct val="0"/>
              </a:spcBef>
            </a:pPr>
            <a:r>
              <a:rPr lang="en-US" sz="3278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~ 2025 BATCH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0A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810933">
            <a:off x="9491575" y="1936510"/>
            <a:ext cx="10081613" cy="11327655"/>
          </a:xfrm>
          <a:custGeom>
            <a:avLst/>
            <a:gdLst/>
            <a:ahLst/>
            <a:cxnLst/>
            <a:rect l="l" t="t" r="r" b="b"/>
            <a:pathLst>
              <a:path w="10081613" h="11327655">
                <a:moveTo>
                  <a:pt x="0" y="0"/>
                </a:moveTo>
                <a:lnTo>
                  <a:pt x="10081613" y="0"/>
                </a:lnTo>
                <a:lnTo>
                  <a:pt x="10081613" y="11327655"/>
                </a:lnTo>
                <a:lnTo>
                  <a:pt x="0" y="11327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677399" y="672397"/>
            <a:ext cx="1861136" cy="551650"/>
            <a:chOff x="0" y="0"/>
            <a:chExt cx="490176" cy="14529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0176" cy="145291"/>
            </a:xfrm>
            <a:custGeom>
              <a:avLst/>
              <a:gdLst/>
              <a:ahLst/>
              <a:cxnLst/>
              <a:rect l="l" t="t" r="r" b="b"/>
              <a:pathLst>
                <a:path w="490176" h="145291">
                  <a:moveTo>
                    <a:pt x="45758" y="0"/>
                  </a:moveTo>
                  <a:lnTo>
                    <a:pt x="444418" y="0"/>
                  </a:lnTo>
                  <a:cubicBezTo>
                    <a:pt x="456554" y="0"/>
                    <a:pt x="468192" y="4821"/>
                    <a:pt x="476774" y="13402"/>
                  </a:cubicBezTo>
                  <a:cubicBezTo>
                    <a:pt x="485355" y="21983"/>
                    <a:pt x="490176" y="33622"/>
                    <a:pt x="490176" y="45758"/>
                  </a:cubicBezTo>
                  <a:lnTo>
                    <a:pt x="490176" y="99533"/>
                  </a:lnTo>
                  <a:cubicBezTo>
                    <a:pt x="490176" y="111669"/>
                    <a:pt x="485355" y="123307"/>
                    <a:pt x="476774" y="131888"/>
                  </a:cubicBezTo>
                  <a:cubicBezTo>
                    <a:pt x="468192" y="140470"/>
                    <a:pt x="456554" y="145291"/>
                    <a:pt x="444418" y="145291"/>
                  </a:cubicBezTo>
                  <a:lnTo>
                    <a:pt x="45758" y="145291"/>
                  </a:lnTo>
                  <a:cubicBezTo>
                    <a:pt x="33622" y="145291"/>
                    <a:pt x="21983" y="140470"/>
                    <a:pt x="13402" y="131888"/>
                  </a:cubicBezTo>
                  <a:cubicBezTo>
                    <a:pt x="4821" y="123307"/>
                    <a:pt x="0" y="111669"/>
                    <a:pt x="0" y="99533"/>
                  </a:cubicBezTo>
                  <a:lnTo>
                    <a:pt x="0" y="45758"/>
                  </a:lnTo>
                  <a:cubicBezTo>
                    <a:pt x="0" y="33622"/>
                    <a:pt x="4821" y="21983"/>
                    <a:pt x="13402" y="13402"/>
                  </a:cubicBezTo>
                  <a:cubicBezTo>
                    <a:pt x="21983" y="4821"/>
                    <a:pt x="33622" y="0"/>
                    <a:pt x="45758" y="0"/>
                  </a:cubicBezTo>
                  <a:close/>
                </a:path>
              </a:pathLst>
            </a:custGeom>
            <a:solidFill>
              <a:srgbClr val="7800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90176" cy="183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24365" y="672397"/>
            <a:ext cx="492870" cy="492870"/>
          </a:xfrm>
          <a:custGeom>
            <a:avLst/>
            <a:gdLst/>
            <a:ahLst/>
            <a:cxnLst/>
            <a:rect l="l" t="t" r="r" b="b"/>
            <a:pathLst>
              <a:path w="492870" h="492870">
                <a:moveTo>
                  <a:pt x="0" y="0"/>
                </a:moveTo>
                <a:lnTo>
                  <a:pt x="492870" y="0"/>
                </a:lnTo>
                <a:lnTo>
                  <a:pt x="492870" y="492870"/>
                </a:lnTo>
                <a:lnTo>
                  <a:pt x="0" y="492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2101894" y="2153000"/>
            <a:ext cx="4860974" cy="9618273"/>
            <a:chOff x="0" y="0"/>
            <a:chExt cx="2620010" cy="5184140"/>
          </a:xfrm>
        </p:grpSpPr>
        <p:sp>
          <p:nvSpPr>
            <p:cNvPr id="8" name="Freeform 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22189" r="-22189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5791534" y="708739"/>
            <a:ext cx="1607535" cy="372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7"/>
              </a:lnSpc>
            </a:pPr>
            <a:r>
              <a:rPr lang="en-US" sz="216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07388" y="5343382"/>
            <a:ext cx="7100668" cy="40779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400" b="1" dirty="0">
                <a:solidFill>
                  <a:schemeClr val="bg1"/>
                </a:solidFill>
              </a:rPr>
              <a:t>👉 </a:t>
            </a:r>
            <a:r>
              <a:rPr lang="en-US" sz="2400" dirty="0">
                <a:solidFill>
                  <a:schemeClr val="bg1"/>
                </a:solidFill>
              </a:rPr>
              <a:t>Modern technological and cyber threats, such as advanced cyber-attacks, autonomous weapon systems, and manipulated information streams, have become so fast, numerous, and complex that traditional human abilities for detection, analysis, and response are insufficient.</a:t>
            </a:r>
          </a:p>
          <a:p>
            <a:pPr algn="just">
              <a:lnSpc>
                <a:spcPts val="2940"/>
              </a:lnSpc>
            </a:pPr>
            <a:endParaRPr lang="en-US" sz="2400" dirty="0">
              <a:solidFill>
                <a:schemeClr val="bg1"/>
              </a:solidFill>
            </a:endParaRPr>
          </a:p>
          <a:p>
            <a:pPr algn="just">
              <a:lnSpc>
                <a:spcPts val="2940"/>
              </a:lnSpc>
            </a:pPr>
            <a:r>
              <a:rPr lang="en-US" sz="2400" b="1" dirty="0">
                <a:solidFill>
                  <a:schemeClr val="bg1"/>
                </a:solidFill>
              </a:rPr>
              <a:t>👉 </a:t>
            </a:r>
            <a:r>
              <a:rPr lang="en-US" sz="2400" dirty="0">
                <a:solidFill>
                  <a:schemeClr val="bg1"/>
                </a:solidFill>
              </a:rPr>
              <a:t>Human teams are now routinely outpaced by automated attacks, persistent threat actors, and rapidly evolving malicious tactics, leading to heightened security, economic, and safety risks.</a:t>
            </a:r>
            <a:endParaRPr lang="en-US" sz="24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353524" y="3173605"/>
            <a:ext cx="8809814" cy="144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42"/>
              </a:lnSpc>
            </a:pPr>
            <a:r>
              <a:rPr lang="en-US" sz="7200" b="1" spc="-550" dirty="0">
                <a:solidFill>
                  <a:srgbClr val="FFFFFF"/>
                </a:solidFill>
                <a:latin typeface="Javanese Text" panose="02000000000000000000" pitchFamily="2" charset="0"/>
                <a:ea typeface="Open Sauce Light"/>
                <a:cs typeface="Open Sauce Light"/>
                <a:sym typeface="Open Sauce Light"/>
              </a:rPr>
              <a:t>Problem Statement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92240" y="685668"/>
            <a:ext cx="3234783" cy="418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8"/>
              </a:lnSpc>
            </a:pPr>
            <a:r>
              <a:rPr lang="en-US" sz="2477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 JUGAAD SQUAD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0A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188040">
            <a:off x="4738073" y="239034"/>
            <a:ext cx="7677312" cy="8626193"/>
          </a:xfrm>
          <a:custGeom>
            <a:avLst/>
            <a:gdLst/>
            <a:ahLst/>
            <a:cxnLst/>
            <a:rect l="l" t="t" r="r" b="b"/>
            <a:pathLst>
              <a:path w="7677312" h="8626193">
                <a:moveTo>
                  <a:pt x="0" y="0"/>
                </a:moveTo>
                <a:lnTo>
                  <a:pt x="7677312" y="0"/>
                </a:lnTo>
                <a:lnTo>
                  <a:pt x="7677312" y="8626193"/>
                </a:lnTo>
                <a:lnTo>
                  <a:pt x="0" y="86261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274098" y="0"/>
            <a:ext cx="639428" cy="10287000"/>
            <a:chOff x="0" y="0"/>
            <a:chExt cx="168409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8409" cy="2709333"/>
            </a:xfrm>
            <a:custGeom>
              <a:avLst/>
              <a:gdLst/>
              <a:ahLst/>
              <a:cxnLst/>
              <a:rect l="l" t="t" r="r" b="b"/>
              <a:pathLst>
                <a:path w="168409" h="2709333">
                  <a:moveTo>
                    <a:pt x="0" y="0"/>
                  </a:moveTo>
                  <a:lnTo>
                    <a:pt x="168409" y="0"/>
                  </a:lnTo>
                  <a:lnTo>
                    <a:pt x="168409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7800FF">
                    <a:alpha val="100000"/>
                  </a:srgbClr>
                </a:gs>
                <a:gs pos="50000">
                  <a:srgbClr val="FF00ED">
                    <a:alpha val="100000"/>
                  </a:srgbClr>
                </a:gs>
                <a:gs pos="100000">
                  <a:srgbClr val="00F7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68409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8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584955" y="0"/>
            <a:ext cx="6715629" cy="10287000"/>
            <a:chOff x="0" y="0"/>
            <a:chExt cx="1040427" cy="15937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40427" cy="1593725"/>
            </a:xfrm>
            <a:custGeom>
              <a:avLst/>
              <a:gdLst/>
              <a:ahLst/>
              <a:cxnLst/>
              <a:rect l="l" t="t" r="r" b="b"/>
              <a:pathLst>
                <a:path w="1040427" h="1593725">
                  <a:moveTo>
                    <a:pt x="0" y="0"/>
                  </a:moveTo>
                  <a:lnTo>
                    <a:pt x="1040427" y="0"/>
                  </a:lnTo>
                  <a:lnTo>
                    <a:pt x="1040427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3"/>
              <a:stretch>
                <a:fillRect l="-1123" r="-1123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5677399" y="672397"/>
            <a:ext cx="1861136" cy="551650"/>
            <a:chOff x="0" y="0"/>
            <a:chExt cx="490176" cy="14529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90176" cy="145291"/>
            </a:xfrm>
            <a:custGeom>
              <a:avLst/>
              <a:gdLst/>
              <a:ahLst/>
              <a:cxnLst/>
              <a:rect l="l" t="t" r="r" b="b"/>
              <a:pathLst>
                <a:path w="490176" h="145291">
                  <a:moveTo>
                    <a:pt x="45758" y="0"/>
                  </a:moveTo>
                  <a:lnTo>
                    <a:pt x="444418" y="0"/>
                  </a:lnTo>
                  <a:cubicBezTo>
                    <a:pt x="456554" y="0"/>
                    <a:pt x="468192" y="4821"/>
                    <a:pt x="476774" y="13402"/>
                  </a:cubicBezTo>
                  <a:cubicBezTo>
                    <a:pt x="485355" y="21983"/>
                    <a:pt x="490176" y="33622"/>
                    <a:pt x="490176" y="45758"/>
                  </a:cubicBezTo>
                  <a:lnTo>
                    <a:pt x="490176" y="99533"/>
                  </a:lnTo>
                  <a:cubicBezTo>
                    <a:pt x="490176" y="111669"/>
                    <a:pt x="485355" y="123307"/>
                    <a:pt x="476774" y="131888"/>
                  </a:cubicBezTo>
                  <a:cubicBezTo>
                    <a:pt x="468192" y="140470"/>
                    <a:pt x="456554" y="145291"/>
                    <a:pt x="444418" y="145291"/>
                  </a:cubicBezTo>
                  <a:lnTo>
                    <a:pt x="45758" y="145291"/>
                  </a:lnTo>
                  <a:cubicBezTo>
                    <a:pt x="33622" y="145291"/>
                    <a:pt x="21983" y="140470"/>
                    <a:pt x="13402" y="131888"/>
                  </a:cubicBezTo>
                  <a:cubicBezTo>
                    <a:pt x="4821" y="123307"/>
                    <a:pt x="0" y="111669"/>
                    <a:pt x="0" y="99533"/>
                  </a:cubicBezTo>
                  <a:lnTo>
                    <a:pt x="0" y="45758"/>
                  </a:lnTo>
                  <a:cubicBezTo>
                    <a:pt x="0" y="33622"/>
                    <a:pt x="4821" y="21983"/>
                    <a:pt x="13402" y="13402"/>
                  </a:cubicBezTo>
                  <a:cubicBezTo>
                    <a:pt x="21983" y="4821"/>
                    <a:pt x="33622" y="0"/>
                    <a:pt x="45758" y="0"/>
                  </a:cubicBezTo>
                  <a:close/>
                </a:path>
              </a:pathLst>
            </a:custGeom>
            <a:solidFill>
              <a:srgbClr val="7800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90176" cy="183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824365" y="672397"/>
            <a:ext cx="492870" cy="492870"/>
          </a:xfrm>
          <a:custGeom>
            <a:avLst/>
            <a:gdLst/>
            <a:ahLst/>
            <a:cxnLst/>
            <a:rect l="l" t="t" r="r" b="b"/>
            <a:pathLst>
              <a:path w="492870" h="492870">
                <a:moveTo>
                  <a:pt x="0" y="0"/>
                </a:moveTo>
                <a:lnTo>
                  <a:pt x="492870" y="0"/>
                </a:lnTo>
                <a:lnTo>
                  <a:pt x="492870" y="492870"/>
                </a:lnTo>
                <a:lnTo>
                  <a:pt x="0" y="4928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5791534" y="708739"/>
            <a:ext cx="1607535" cy="372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7"/>
              </a:lnSpc>
            </a:pPr>
            <a:r>
              <a:rPr lang="en-US" sz="216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04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20905" y="3353256"/>
            <a:ext cx="7100668" cy="6771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</a:rPr>
              <a:t>📊 Escalating Risks: </a:t>
            </a:r>
            <a:r>
              <a:rPr lang="en-US" sz="2200" dirty="0">
                <a:solidFill>
                  <a:schemeClr val="bg1"/>
                </a:solidFill>
              </a:rPr>
              <a:t>Critical infrastructure, personal data, and national security now face continuous and automated threats, making manual monitoring and intervention obsolete and increasing systemic vulnerabilities.</a:t>
            </a:r>
          </a:p>
          <a:p>
            <a:endParaRPr lang="en-US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</a:rPr>
              <a:t>🤖 AI and Automation: </a:t>
            </a:r>
            <a:r>
              <a:rPr lang="en-US" sz="2200" dirty="0">
                <a:solidFill>
                  <a:schemeClr val="bg1"/>
                </a:solidFill>
              </a:rPr>
              <a:t>The use of AI in both attacks and defense has created an arms race, with attackers automating their methods to penetrate defenses faster than human teams can respond.</a:t>
            </a:r>
          </a:p>
          <a:p>
            <a:endParaRPr lang="en-US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</a:rPr>
              <a:t>📰 Societal Impact: </a:t>
            </a:r>
            <a:r>
              <a:rPr lang="en-US" sz="2200" dirty="0">
                <a:solidFill>
                  <a:schemeClr val="bg1"/>
                </a:solidFill>
              </a:rPr>
              <a:t>These threats can disrupt economies, influence political stability, and even pose existential risks through technologies that exceed regulatory and ethical controls.</a:t>
            </a:r>
          </a:p>
          <a:p>
            <a:endParaRPr lang="en-US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</a:rPr>
              <a:t>📝 Need for New Solutions: </a:t>
            </a:r>
            <a:r>
              <a:rPr lang="en-US" sz="2200" dirty="0">
                <a:solidFill>
                  <a:schemeClr val="bg1"/>
                </a:solidFill>
              </a:rPr>
              <a:t>This environment necessitates advancing automated, intelligent, and adaptive security systems that can keep pace with evolving threats and minimize the overwhelming burden on human analysts.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2838" y="2472419"/>
            <a:ext cx="6892873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43"/>
              </a:lnSpc>
            </a:pPr>
            <a:r>
              <a:rPr lang="en-US" sz="8000" b="1" spc="-215" dirty="0">
                <a:solidFill>
                  <a:srgbClr val="FFFFFF"/>
                </a:solidFill>
                <a:latin typeface="Javanese Text" panose="02000000000000000000" pitchFamily="2" charset="0"/>
                <a:ea typeface="Open Sauce Bold"/>
                <a:cs typeface="Open Sauce Bold"/>
                <a:sym typeface="Open Sauce Bold"/>
              </a:rPr>
              <a:t>Relevance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92240" y="685668"/>
            <a:ext cx="3234783" cy="418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8"/>
              </a:lnSpc>
            </a:pPr>
            <a:r>
              <a:rPr lang="en-US" sz="2477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 JUGAAD SQUAD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0A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77399" y="672397"/>
            <a:ext cx="1861136" cy="551650"/>
            <a:chOff x="0" y="0"/>
            <a:chExt cx="490176" cy="1452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0176" cy="145291"/>
            </a:xfrm>
            <a:custGeom>
              <a:avLst/>
              <a:gdLst/>
              <a:ahLst/>
              <a:cxnLst/>
              <a:rect l="l" t="t" r="r" b="b"/>
              <a:pathLst>
                <a:path w="490176" h="145291">
                  <a:moveTo>
                    <a:pt x="45758" y="0"/>
                  </a:moveTo>
                  <a:lnTo>
                    <a:pt x="444418" y="0"/>
                  </a:lnTo>
                  <a:cubicBezTo>
                    <a:pt x="456554" y="0"/>
                    <a:pt x="468192" y="4821"/>
                    <a:pt x="476774" y="13402"/>
                  </a:cubicBezTo>
                  <a:cubicBezTo>
                    <a:pt x="485355" y="21983"/>
                    <a:pt x="490176" y="33622"/>
                    <a:pt x="490176" y="45758"/>
                  </a:cubicBezTo>
                  <a:lnTo>
                    <a:pt x="490176" y="99533"/>
                  </a:lnTo>
                  <a:cubicBezTo>
                    <a:pt x="490176" y="111669"/>
                    <a:pt x="485355" y="123307"/>
                    <a:pt x="476774" y="131888"/>
                  </a:cubicBezTo>
                  <a:cubicBezTo>
                    <a:pt x="468192" y="140470"/>
                    <a:pt x="456554" y="145291"/>
                    <a:pt x="444418" y="145291"/>
                  </a:cubicBezTo>
                  <a:lnTo>
                    <a:pt x="45758" y="145291"/>
                  </a:lnTo>
                  <a:cubicBezTo>
                    <a:pt x="33622" y="145291"/>
                    <a:pt x="21983" y="140470"/>
                    <a:pt x="13402" y="131888"/>
                  </a:cubicBezTo>
                  <a:cubicBezTo>
                    <a:pt x="4821" y="123307"/>
                    <a:pt x="0" y="111669"/>
                    <a:pt x="0" y="99533"/>
                  </a:cubicBezTo>
                  <a:lnTo>
                    <a:pt x="0" y="45758"/>
                  </a:lnTo>
                  <a:cubicBezTo>
                    <a:pt x="0" y="33622"/>
                    <a:pt x="4821" y="21983"/>
                    <a:pt x="13402" y="13402"/>
                  </a:cubicBezTo>
                  <a:cubicBezTo>
                    <a:pt x="21983" y="4821"/>
                    <a:pt x="33622" y="0"/>
                    <a:pt x="45758" y="0"/>
                  </a:cubicBezTo>
                  <a:close/>
                </a:path>
              </a:pathLst>
            </a:custGeom>
            <a:solidFill>
              <a:srgbClr val="7800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0176" cy="183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24365" y="672397"/>
            <a:ext cx="492870" cy="492870"/>
          </a:xfrm>
          <a:custGeom>
            <a:avLst/>
            <a:gdLst/>
            <a:ahLst/>
            <a:cxnLst/>
            <a:rect l="l" t="t" r="r" b="b"/>
            <a:pathLst>
              <a:path w="492870" h="492870">
                <a:moveTo>
                  <a:pt x="0" y="0"/>
                </a:moveTo>
                <a:lnTo>
                  <a:pt x="492870" y="0"/>
                </a:lnTo>
                <a:lnTo>
                  <a:pt x="492870" y="492870"/>
                </a:lnTo>
                <a:lnTo>
                  <a:pt x="0" y="492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459759">
            <a:off x="6449008" y="318457"/>
            <a:ext cx="9833745" cy="11049152"/>
          </a:xfrm>
          <a:custGeom>
            <a:avLst/>
            <a:gdLst/>
            <a:ahLst/>
            <a:cxnLst/>
            <a:rect l="l" t="t" r="r" b="b"/>
            <a:pathLst>
              <a:path w="9833745" h="11049152">
                <a:moveTo>
                  <a:pt x="0" y="0"/>
                </a:moveTo>
                <a:lnTo>
                  <a:pt x="9833745" y="0"/>
                </a:lnTo>
                <a:lnTo>
                  <a:pt x="9833745" y="11049152"/>
                </a:lnTo>
                <a:lnTo>
                  <a:pt x="0" y="110491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 flipV="1">
            <a:off x="1392240" y="9941570"/>
            <a:ext cx="394176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0997221" y="3616253"/>
            <a:ext cx="6620830" cy="4226362"/>
          </a:xfrm>
          <a:custGeom>
            <a:avLst/>
            <a:gdLst/>
            <a:ahLst/>
            <a:cxnLst/>
            <a:rect l="l" t="t" r="r" b="b"/>
            <a:pathLst>
              <a:path w="5694284" h="3299308">
                <a:moveTo>
                  <a:pt x="0" y="0"/>
                </a:moveTo>
                <a:lnTo>
                  <a:pt x="5694285" y="0"/>
                </a:lnTo>
                <a:lnTo>
                  <a:pt x="5694285" y="3299308"/>
                </a:lnTo>
                <a:lnTo>
                  <a:pt x="0" y="32993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4286" b="-1428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15791534" y="708739"/>
            <a:ext cx="1607535" cy="741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7"/>
              </a:lnSpc>
            </a:pPr>
            <a:r>
              <a:rPr lang="en-US" sz="216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05</a:t>
            </a:r>
          </a:p>
          <a:p>
            <a:pPr algn="ctr">
              <a:lnSpc>
                <a:spcPts val="3037"/>
              </a:lnSpc>
            </a:pPr>
            <a:endParaRPr lang="en-US" sz="2169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24365" y="2324100"/>
            <a:ext cx="7933744" cy="76174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sz="4800" b="1" dirty="0">
              <a:solidFill>
                <a:schemeClr val="bg1"/>
              </a:solidFill>
            </a:endParaRPr>
          </a:p>
          <a:p>
            <a:r>
              <a:rPr lang="en-US" sz="4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 🤖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AI &amp; Machine Learning</a:t>
            </a:r>
          </a:p>
          <a:p>
            <a:endParaRPr lang="en-US" sz="48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👉  </a:t>
            </a:r>
            <a:r>
              <a:rPr lang="en-US" sz="2200" dirty="0">
                <a:solidFill>
                  <a:schemeClr val="bg1"/>
                </a:solidFill>
                <a:latin typeface="Javanese Text" panose="02000000000000000000" pitchFamily="2" charset="0"/>
              </a:rPr>
              <a:t>We built a lightweight demo application using </a:t>
            </a:r>
            <a:r>
              <a:rPr lang="en-US" sz="2200" b="1" dirty="0">
                <a:solidFill>
                  <a:schemeClr val="bg1"/>
                </a:solidFill>
                <a:latin typeface="Javanese Text" panose="02000000000000000000" pitchFamily="2" charset="0"/>
              </a:rPr>
              <a:t>Streamlit</a:t>
            </a:r>
            <a:r>
              <a:rPr lang="en-US" sz="2200" dirty="0">
                <a:solidFill>
                  <a:schemeClr val="bg1"/>
                </a:solidFill>
                <a:latin typeface="Javanese Text" panose="02000000000000000000" pitchFamily="2" charset="0"/>
              </a:rPr>
              <a:t> that automatically analyzes log data and network events.</a:t>
            </a:r>
          </a:p>
          <a:p>
            <a:endParaRPr lang="en-US" sz="2200" dirty="0">
              <a:solidFill>
                <a:schemeClr val="bg1"/>
              </a:solidFill>
              <a:latin typeface="Javanese Text" panose="02000000000000000000" pitchFamily="2" charset="0"/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👉  </a:t>
            </a:r>
            <a:r>
              <a:rPr lang="en-US" sz="2200" dirty="0">
                <a:solidFill>
                  <a:schemeClr val="bg1"/>
                </a:solidFill>
                <a:latin typeface="Javanese Text" panose="02000000000000000000" pitchFamily="2" charset="0"/>
              </a:rPr>
              <a:t>The system </a:t>
            </a:r>
            <a:r>
              <a:rPr lang="en-US" sz="2200" b="1" dirty="0">
                <a:solidFill>
                  <a:schemeClr val="bg1"/>
                </a:solidFill>
                <a:latin typeface="Javanese Text" panose="02000000000000000000" pitchFamily="2" charset="0"/>
              </a:rPr>
              <a:t>ingests raw logs</a:t>
            </a:r>
            <a:r>
              <a:rPr lang="en-US" sz="2200" dirty="0">
                <a:solidFill>
                  <a:schemeClr val="bg1"/>
                </a:solidFill>
                <a:latin typeface="Javanese Text" panose="02000000000000000000" pitchFamily="2" charset="0"/>
              </a:rPr>
              <a:t>, extracts key behavioral features such as request volume, payload entropy, suspicious keywords, and URL patterns.</a:t>
            </a:r>
          </a:p>
          <a:p>
            <a:endParaRPr lang="en-US" sz="2200" dirty="0">
              <a:solidFill>
                <a:schemeClr val="bg1"/>
              </a:solidFill>
              <a:latin typeface="Javanese Text" panose="02000000000000000000" pitchFamily="2" charset="0"/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👉  </a:t>
            </a:r>
            <a:r>
              <a:rPr lang="en-US" sz="2200" dirty="0">
                <a:solidFill>
                  <a:schemeClr val="bg1"/>
                </a:solidFill>
                <a:latin typeface="Javanese Text" panose="02000000000000000000" pitchFamily="2" charset="0"/>
              </a:rPr>
              <a:t>Using an </a:t>
            </a:r>
            <a:r>
              <a:rPr lang="en-US" sz="2200" b="1" dirty="0">
                <a:solidFill>
                  <a:schemeClr val="bg1"/>
                </a:solidFill>
                <a:latin typeface="Javanese Text" panose="02000000000000000000" pitchFamily="2" charset="0"/>
              </a:rPr>
              <a:t>IsolationForest machine learning model</a:t>
            </a:r>
            <a:r>
              <a:rPr lang="en-US" sz="2200" dirty="0">
                <a:solidFill>
                  <a:schemeClr val="bg1"/>
                </a:solidFill>
                <a:latin typeface="Javanese Text" panose="02000000000000000000" pitchFamily="2" charset="0"/>
              </a:rPr>
              <a:t>, it identifies unusual or potentially malicious activities in real time.</a:t>
            </a:r>
          </a:p>
          <a:p>
            <a:endParaRPr lang="en-US" sz="2200" dirty="0">
              <a:solidFill>
                <a:schemeClr val="bg1"/>
              </a:solidFill>
              <a:latin typeface="Javanese Text" panose="02000000000000000000" pitchFamily="2" charset="0"/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👉  </a:t>
            </a:r>
            <a:r>
              <a:rPr lang="en-US" sz="2200" dirty="0">
                <a:solidFill>
                  <a:schemeClr val="bg1"/>
                </a:solidFill>
                <a:latin typeface="Javanese Text" panose="02000000000000000000" pitchFamily="2" charset="0"/>
              </a:rPr>
              <a:t>The tool then provides </a:t>
            </a:r>
            <a:r>
              <a:rPr lang="en-US" sz="2200" b="1" dirty="0">
                <a:solidFill>
                  <a:schemeClr val="bg1"/>
                </a:solidFill>
                <a:latin typeface="Javanese Text" panose="02000000000000000000" pitchFamily="2" charset="0"/>
              </a:rPr>
              <a:t>quick remediation suggestions</a:t>
            </a:r>
            <a:r>
              <a:rPr lang="en-US" sz="2200" dirty="0">
                <a:solidFill>
                  <a:schemeClr val="bg1"/>
                </a:solidFill>
                <a:latin typeface="Javanese Text" panose="02000000000000000000" pitchFamily="2" charset="0"/>
              </a:rPr>
              <a:t>, highlighting why an IP or user was flagged e.g., high suspicious URL ratio, abnormal payloads, or large request spikes.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467416" y="2144282"/>
            <a:ext cx="7825570" cy="5020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20"/>
              </a:lnSpc>
            </a:pPr>
            <a:r>
              <a:rPr lang="en-US" sz="4800" b="1" spc="-161" dirty="0">
                <a:solidFill>
                  <a:srgbClr val="FFFFFF"/>
                </a:solidFill>
                <a:latin typeface="Javanese Text" panose="02000000000000000000" pitchFamily="2" charset="0"/>
                <a:ea typeface="Open Sauce Bold"/>
                <a:cs typeface="Open Sauce Bold"/>
                <a:sym typeface="Open Sauce Bold"/>
              </a:rPr>
              <a:t>📝SOLUTION PROPOSED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92240" y="685668"/>
            <a:ext cx="3234783" cy="418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8"/>
              </a:lnSpc>
            </a:pPr>
            <a:r>
              <a:rPr lang="en-US" sz="2477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 JUGAAD SQUAD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0A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FA411048-81A5-2B83-94E0-C70B02E306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150" y="2122733"/>
            <a:ext cx="1611153" cy="1604859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 rot="6188040">
            <a:off x="10704073" y="-2239622"/>
            <a:ext cx="9706985" cy="10906725"/>
          </a:xfrm>
          <a:custGeom>
            <a:avLst/>
            <a:gdLst/>
            <a:ahLst/>
            <a:cxnLst/>
            <a:rect l="l" t="t" r="r" b="b"/>
            <a:pathLst>
              <a:path w="9706985" h="10906725">
                <a:moveTo>
                  <a:pt x="0" y="0"/>
                </a:moveTo>
                <a:lnTo>
                  <a:pt x="9706985" y="0"/>
                </a:lnTo>
                <a:lnTo>
                  <a:pt x="9706985" y="10906725"/>
                </a:lnTo>
                <a:lnTo>
                  <a:pt x="0" y="109067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677399" y="672397"/>
            <a:ext cx="1861136" cy="551650"/>
            <a:chOff x="0" y="0"/>
            <a:chExt cx="490176" cy="14529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0176" cy="145291"/>
            </a:xfrm>
            <a:custGeom>
              <a:avLst/>
              <a:gdLst/>
              <a:ahLst/>
              <a:cxnLst/>
              <a:rect l="l" t="t" r="r" b="b"/>
              <a:pathLst>
                <a:path w="490176" h="145291">
                  <a:moveTo>
                    <a:pt x="45758" y="0"/>
                  </a:moveTo>
                  <a:lnTo>
                    <a:pt x="444418" y="0"/>
                  </a:lnTo>
                  <a:cubicBezTo>
                    <a:pt x="456554" y="0"/>
                    <a:pt x="468192" y="4821"/>
                    <a:pt x="476774" y="13402"/>
                  </a:cubicBezTo>
                  <a:cubicBezTo>
                    <a:pt x="485355" y="21983"/>
                    <a:pt x="490176" y="33622"/>
                    <a:pt x="490176" y="45758"/>
                  </a:cubicBezTo>
                  <a:lnTo>
                    <a:pt x="490176" y="99533"/>
                  </a:lnTo>
                  <a:cubicBezTo>
                    <a:pt x="490176" y="111669"/>
                    <a:pt x="485355" y="123307"/>
                    <a:pt x="476774" y="131888"/>
                  </a:cubicBezTo>
                  <a:cubicBezTo>
                    <a:pt x="468192" y="140470"/>
                    <a:pt x="456554" y="145291"/>
                    <a:pt x="444418" y="145291"/>
                  </a:cubicBezTo>
                  <a:lnTo>
                    <a:pt x="45758" y="145291"/>
                  </a:lnTo>
                  <a:cubicBezTo>
                    <a:pt x="33622" y="145291"/>
                    <a:pt x="21983" y="140470"/>
                    <a:pt x="13402" y="131888"/>
                  </a:cubicBezTo>
                  <a:cubicBezTo>
                    <a:pt x="4821" y="123307"/>
                    <a:pt x="0" y="111669"/>
                    <a:pt x="0" y="99533"/>
                  </a:cubicBezTo>
                  <a:lnTo>
                    <a:pt x="0" y="45758"/>
                  </a:lnTo>
                  <a:cubicBezTo>
                    <a:pt x="0" y="33622"/>
                    <a:pt x="4821" y="21983"/>
                    <a:pt x="13402" y="13402"/>
                  </a:cubicBezTo>
                  <a:cubicBezTo>
                    <a:pt x="21983" y="4821"/>
                    <a:pt x="33622" y="0"/>
                    <a:pt x="45758" y="0"/>
                  </a:cubicBezTo>
                  <a:close/>
                </a:path>
              </a:pathLst>
            </a:custGeom>
            <a:solidFill>
              <a:srgbClr val="7800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90176" cy="183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24365" y="672397"/>
            <a:ext cx="492870" cy="492870"/>
          </a:xfrm>
          <a:custGeom>
            <a:avLst/>
            <a:gdLst/>
            <a:ahLst/>
            <a:cxnLst/>
            <a:rect l="l" t="t" r="r" b="b"/>
            <a:pathLst>
              <a:path w="492870" h="492870">
                <a:moveTo>
                  <a:pt x="0" y="0"/>
                </a:moveTo>
                <a:lnTo>
                  <a:pt x="492870" y="0"/>
                </a:lnTo>
                <a:lnTo>
                  <a:pt x="492870" y="492870"/>
                </a:lnTo>
                <a:lnTo>
                  <a:pt x="0" y="4928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5791534" y="708739"/>
            <a:ext cx="1607535" cy="357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7"/>
              </a:lnSpc>
            </a:pPr>
            <a:r>
              <a:rPr lang="en-US" sz="216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06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136192" y="5392839"/>
            <a:ext cx="9075608" cy="2408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84514" lvl="1" indent="-242257" algn="just">
              <a:lnSpc>
                <a:spcPts val="3141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Javanese Text" panose="02000000000000000000" pitchFamily="2" charset="0"/>
                <a:ea typeface="Montserrat"/>
                <a:cs typeface="Montserrat"/>
                <a:sym typeface="Montserrat"/>
              </a:rPr>
              <a:t>Python 3.10+ : Main Language</a:t>
            </a:r>
          </a:p>
          <a:p>
            <a:pPr marL="484514" lvl="1" indent="-242257" algn="just">
              <a:lnSpc>
                <a:spcPts val="3141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Javanese Text" panose="02000000000000000000" pitchFamily="2" charset="0"/>
                <a:ea typeface="Montserrat"/>
                <a:cs typeface="Montserrat"/>
                <a:sym typeface="Montserrat"/>
              </a:rPr>
              <a:t>Streamlit : Quick UI for demo and Deployment</a:t>
            </a:r>
          </a:p>
          <a:p>
            <a:pPr marL="484514" lvl="1" indent="-242257" algn="just">
              <a:lnSpc>
                <a:spcPts val="3141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Javanese Text" panose="02000000000000000000" pitchFamily="2" charset="0"/>
                <a:ea typeface="Montserrat"/>
                <a:cs typeface="Montserrat"/>
                <a:sym typeface="Montserrat"/>
              </a:rPr>
              <a:t>Pandas / NumPy : Data Processing</a:t>
            </a:r>
          </a:p>
          <a:p>
            <a:pPr marL="484514" lvl="1" indent="-242257" algn="just">
              <a:lnSpc>
                <a:spcPts val="3141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Javanese Text" panose="02000000000000000000" pitchFamily="2" charset="0"/>
                <a:ea typeface="Montserrat"/>
                <a:cs typeface="Montserrat"/>
                <a:sym typeface="Montserrat"/>
              </a:rPr>
              <a:t>Scikit-Learn : IsolationForest anomaly Detection</a:t>
            </a:r>
          </a:p>
          <a:p>
            <a:pPr marL="484514" lvl="1" indent="-242257" algn="just">
              <a:lnSpc>
                <a:spcPts val="3141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Javanese Text" panose="02000000000000000000" pitchFamily="2" charset="0"/>
                <a:ea typeface="Montserrat"/>
                <a:cs typeface="Montserrat"/>
                <a:sym typeface="Montserrat"/>
              </a:rPr>
              <a:t>Matplotlib : Simple Charts</a:t>
            </a:r>
          </a:p>
          <a:p>
            <a:pPr marL="484514" lvl="1" indent="-242257" algn="just">
              <a:lnSpc>
                <a:spcPts val="3141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Javanese Text" panose="02000000000000000000" pitchFamily="2" charset="0"/>
                <a:ea typeface="Montserrat"/>
                <a:cs typeface="Montserrat"/>
                <a:sym typeface="Montserrat"/>
              </a:rPr>
              <a:t>tldextract : URL Parsing and Heuristics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523975" y="3009900"/>
            <a:ext cx="7097025" cy="1740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63"/>
              </a:lnSpc>
            </a:pPr>
            <a:r>
              <a:rPr lang="en-US" sz="5400" spc="-313" dirty="0">
                <a:solidFill>
                  <a:srgbClr val="FFFFFF"/>
                </a:solidFill>
                <a:latin typeface="Javanese Text" panose="02000000000000000000" pitchFamily="2" charset="0"/>
                <a:ea typeface="Open Sauce Light"/>
                <a:cs typeface="Open Sauce Light"/>
                <a:sym typeface="Open Sauce Light"/>
              </a:rPr>
              <a:t>Technology Stack</a:t>
            </a:r>
          </a:p>
          <a:p>
            <a:pPr algn="ctr">
              <a:lnSpc>
                <a:spcPts val="6663"/>
              </a:lnSpc>
            </a:pPr>
            <a:r>
              <a:rPr lang="en-US" sz="5400" spc="-313" dirty="0">
                <a:solidFill>
                  <a:srgbClr val="FFFFFF"/>
                </a:solidFill>
                <a:latin typeface="Javanese Text" panose="02000000000000000000" pitchFamily="2" charset="0"/>
                <a:ea typeface="Open Sauce Light"/>
                <a:cs typeface="Open Sauce Light"/>
                <a:sym typeface="Open Sauce Light"/>
              </a:rPr>
              <a:t>Tools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92240" y="685668"/>
            <a:ext cx="3234783" cy="418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8"/>
              </a:lnSpc>
            </a:pPr>
            <a:r>
              <a:rPr lang="en-US" sz="2477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 JUGAAD SQUAD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616861" y="2176631"/>
            <a:ext cx="5260665" cy="2502028"/>
            <a:chOff x="0" y="-47625"/>
            <a:chExt cx="1385525" cy="523161"/>
          </a:xfrm>
        </p:grpSpPr>
        <p:sp>
          <p:nvSpPr>
            <p:cNvPr id="22" name="Freeform 22"/>
            <p:cNvSpPr/>
            <p:nvPr/>
          </p:nvSpPr>
          <p:spPr>
            <a:xfrm>
              <a:off x="0" y="31982"/>
              <a:ext cx="1385525" cy="443554"/>
            </a:xfrm>
            <a:custGeom>
              <a:avLst/>
              <a:gdLst/>
              <a:ahLst/>
              <a:cxnLst/>
              <a:rect l="l" t="t" r="r" b="b"/>
              <a:pathLst>
                <a:path w="1385525" h="443554">
                  <a:moveTo>
                    <a:pt x="0" y="0"/>
                  </a:moveTo>
                  <a:lnTo>
                    <a:pt x="1385525" y="0"/>
                  </a:lnTo>
                  <a:lnTo>
                    <a:pt x="1385525" y="443554"/>
                  </a:lnTo>
                  <a:lnTo>
                    <a:pt x="0" y="443554"/>
                  </a:lnTo>
                  <a:close/>
                </a:path>
              </a:pathLst>
            </a:custGeom>
            <a:gradFill rotWithShape="1">
              <a:gsLst>
                <a:gs pos="0">
                  <a:srgbClr val="7800FF">
                    <a:alpha val="100000"/>
                  </a:srgbClr>
                </a:gs>
                <a:gs pos="50000">
                  <a:srgbClr val="FF00ED">
                    <a:alpha val="31000"/>
                  </a:srgbClr>
                </a:gs>
                <a:gs pos="100000">
                  <a:srgbClr val="00F7FF">
                    <a:alpha val="155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385525" cy="4911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8"/>
                </a:lnSpc>
              </a:pPr>
              <a:endParaRPr sz="1600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105334" y="1342480"/>
            <a:ext cx="2667000" cy="2760825"/>
            <a:chOff x="0" y="-47625"/>
            <a:chExt cx="740544" cy="80858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40544" cy="760963"/>
            </a:xfrm>
            <a:custGeom>
              <a:avLst/>
              <a:gdLst/>
              <a:ahLst/>
              <a:cxnLst/>
              <a:rect l="l" t="t" r="r" b="b"/>
              <a:pathLst>
                <a:path w="740544" h="760963">
                  <a:moveTo>
                    <a:pt x="0" y="0"/>
                  </a:moveTo>
                  <a:lnTo>
                    <a:pt x="740544" y="0"/>
                  </a:lnTo>
                  <a:lnTo>
                    <a:pt x="740544" y="760963"/>
                  </a:lnTo>
                  <a:lnTo>
                    <a:pt x="0" y="760963"/>
                  </a:lnTo>
                  <a:close/>
                </a:path>
              </a:pathLst>
            </a:custGeom>
            <a:gradFill rotWithShape="1">
              <a:gsLst>
                <a:gs pos="0">
                  <a:srgbClr val="7800FF">
                    <a:alpha val="100000"/>
                  </a:srgbClr>
                </a:gs>
                <a:gs pos="50000">
                  <a:srgbClr val="FF00ED">
                    <a:alpha val="31000"/>
                  </a:srgbClr>
                </a:gs>
                <a:gs pos="100000">
                  <a:srgbClr val="00F7FF">
                    <a:alpha val="15500"/>
                  </a:srgbClr>
                </a:gs>
              </a:gsLst>
              <a:lin ang="540000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740544" cy="808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8"/>
                </a:lnSpc>
              </a:pPr>
              <a:endParaRPr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DE748460-6BE8-9642-8202-6ADE01B4EB5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4296477"/>
            <a:ext cx="1750420" cy="90690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31FC1A8-98B8-E3D2-4636-4A4C225D10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87" y="4131822"/>
            <a:ext cx="3181794" cy="173379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3BC61CF-8518-712F-A448-BCEBBD1D6F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495" y="5425231"/>
            <a:ext cx="1606744" cy="2385269"/>
          </a:xfrm>
          <a:prstGeom prst="rect">
            <a:avLst/>
          </a:prstGeom>
        </p:spPr>
      </p:pic>
      <p:sp>
        <p:nvSpPr>
          <p:cNvPr id="39" name="AutoShape 2" descr="scikit-learn - cnvrg">
            <a:extLst>
              <a:ext uri="{FF2B5EF4-FFF2-40B4-BE49-F238E27FC236}">
                <a16:creationId xmlns:a16="http://schemas.microsoft.com/office/drawing/2014/main" id="{E5B7F51E-B19D-5BE3-500A-520B6BC434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6F0A4589-A2E7-DD6A-9684-A495DFA252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486" y="5926510"/>
            <a:ext cx="3181794" cy="190526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3FA79A3-7392-5B3E-1BED-F287B1908D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2485" y="7892672"/>
            <a:ext cx="4840805" cy="1530962"/>
          </a:xfrm>
          <a:prstGeom prst="rect">
            <a:avLst/>
          </a:prstGeom>
        </p:spPr>
      </p:pic>
      <p:grpSp>
        <p:nvGrpSpPr>
          <p:cNvPr id="44" name="Group 14">
            <a:extLst>
              <a:ext uri="{FF2B5EF4-FFF2-40B4-BE49-F238E27FC236}">
                <a16:creationId xmlns:a16="http://schemas.microsoft.com/office/drawing/2014/main" id="{F2AD55C5-2485-C4E7-4C4D-F9B3DEBFF72C}"/>
              </a:ext>
            </a:extLst>
          </p:cNvPr>
          <p:cNvGrpSpPr/>
          <p:nvPr/>
        </p:nvGrpSpPr>
        <p:grpSpPr>
          <a:xfrm>
            <a:off x="4114800" y="4052874"/>
            <a:ext cx="1758228" cy="1395426"/>
            <a:chOff x="0" y="-47625"/>
            <a:chExt cx="775724" cy="808588"/>
          </a:xfrm>
        </p:grpSpPr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id="{A0E9B4B2-B0A9-BFF0-A539-64042A765818}"/>
                </a:ext>
              </a:extLst>
            </p:cNvPr>
            <p:cNvSpPr/>
            <p:nvPr/>
          </p:nvSpPr>
          <p:spPr>
            <a:xfrm>
              <a:off x="35180" y="0"/>
              <a:ext cx="740544" cy="760963"/>
            </a:xfrm>
            <a:custGeom>
              <a:avLst/>
              <a:gdLst/>
              <a:ahLst/>
              <a:cxnLst/>
              <a:rect l="l" t="t" r="r" b="b"/>
              <a:pathLst>
                <a:path w="740544" h="760963">
                  <a:moveTo>
                    <a:pt x="0" y="0"/>
                  </a:moveTo>
                  <a:lnTo>
                    <a:pt x="740544" y="0"/>
                  </a:lnTo>
                  <a:lnTo>
                    <a:pt x="740544" y="760963"/>
                  </a:lnTo>
                  <a:lnTo>
                    <a:pt x="0" y="760963"/>
                  </a:lnTo>
                  <a:close/>
                </a:path>
              </a:pathLst>
            </a:custGeom>
            <a:gradFill rotWithShape="1">
              <a:gsLst>
                <a:gs pos="0">
                  <a:srgbClr val="7800FF">
                    <a:alpha val="100000"/>
                  </a:srgbClr>
                </a:gs>
                <a:gs pos="50000">
                  <a:srgbClr val="FF00ED">
                    <a:alpha val="31000"/>
                  </a:srgbClr>
                </a:gs>
                <a:gs pos="100000">
                  <a:srgbClr val="00F7FF">
                    <a:alpha val="155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6" name="TextBox 16">
              <a:extLst>
                <a:ext uri="{FF2B5EF4-FFF2-40B4-BE49-F238E27FC236}">
                  <a16:creationId xmlns:a16="http://schemas.microsoft.com/office/drawing/2014/main" id="{F5F5D426-119D-32A2-358F-4235F0A905C1}"/>
                </a:ext>
              </a:extLst>
            </p:cNvPr>
            <p:cNvSpPr txBox="1"/>
            <p:nvPr/>
          </p:nvSpPr>
          <p:spPr>
            <a:xfrm>
              <a:off x="0" y="-47625"/>
              <a:ext cx="740544" cy="808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8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0A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77399" y="672397"/>
            <a:ext cx="1861136" cy="551650"/>
            <a:chOff x="0" y="0"/>
            <a:chExt cx="490176" cy="1452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0176" cy="145291"/>
            </a:xfrm>
            <a:custGeom>
              <a:avLst/>
              <a:gdLst/>
              <a:ahLst/>
              <a:cxnLst/>
              <a:rect l="l" t="t" r="r" b="b"/>
              <a:pathLst>
                <a:path w="490176" h="145291">
                  <a:moveTo>
                    <a:pt x="45758" y="0"/>
                  </a:moveTo>
                  <a:lnTo>
                    <a:pt x="444418" y="0"/>
                  </a:lnTo>
                  <a:cubicBezTo>
                    <a:pt x="456554" y="0"/>
                    <a:pt x="468192" y="4821"/>
                    <a:pt x="476774" y="13402"/>
                  </a:cubicBezTo>
                  <a:cubicBezTo>
                    <a:pt x="485355" y="21983"/>
                    <a:pt x="490176" y="33622"/>
                    <a:pt x="490176" y="45758"/>
                  </a:cubicBezTo>
                  <a:lnTo>
                    <a:pt x="490176" y="99533"/>
                  </a:lnTo>
                  <a:cubicBezTo>
                    <a:pt x="490176" y="111669"/>
                    <a:pt x="485355" y="123307"/>
                    <a:pt x="476774" y="131888"/>
                  </a:cubicBezTo>
                  <a:cubicBezTo>
                    <a:pt x="468192" y="140470"/>
                    <a:pt x="456554" y="145291"/>
                    <a:pt x="444418" y="145291"/>
                  </a:cubicBezTo>
                  <a:lnTo>
                    <a:pt x="45758" y="145291"/>
                  </a:lnTo>
                  <a:cubicBezTo>
                    <a:pt x="33622" y="145291"/>
                    <a:pt x="21983" y="140470"/>
                    <a:pt x="13402" y="131888"/>
                  </a:cubicBezTo>
                  <a:cubicBezTo>
                    <a:pt x="4821" y="123307"/>
                    <a:pt x="0" y="111669"/>
                    <a:pt x="0" y="99533"/>
                  </a:cubicBezTo>
                  <a:lnTo>
                    <a:pt x="0" y="45758"/>
                  </a:lnTo>
                  <a:cubicBezTo>
                    <a:pt x="0" y="33622"/>
                    <a:pt x="4821" y="21983"/>
                    <a:pt x="13402" y="13402"/>
                  </a:cubicBezTo>
                  <a:cubicBezTo>
                    <a:pt x="21983" y="4821"/>
                    <a:pt x="33622" y="0"/>
                    <a:pt x="45758" y="0"/>
                  </a:cubicBezTo>
                  <a:close/>
                </a:path>
              </a:pathLst>
            </a:custGeom>
            <a:solidFill>
              <a:srgbClr val="7800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0176" cy="183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24365" y="672397"/>
            <a:ext cx="492870" cy="492870"/>
          </a:xfrm>
          <a:custGeom>
            <a:avLst/>
            <a:gdLst/>
            <a:ahLst/>
            <a:cxnLst/>
            <a:rect l="l" t="t" r="r" b="b"/>
            <a:pathLst>
              <a:path w="492870" h="492870">
                <a:moveTo>
                  <a:pt x="0" y="0"/>
                </a:moveTo>
                <a:lnTo>
                  <a:pt x="492870" y="0"/>
                </a:lnTo>
                <a:lnTo>
                  <a:pt x="492870" y="492870"/>
                </a:lnTo>
                <a:lnTo>
                  <a:pt x="0" y="492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8381311"/>
            <a:ext cx="16230600" cy="876989"/>
            <a:chOff x="0" y="0"/>
            <a:chExt cx="4116071" cy="2224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16071" cy="222404"/>
            </a:xfrm>
            <a:custGeom>
              <a:avLst/>
              <a:gdLst/>
              <a:ahLst/>
              <a:cxnLst/>
              <a:rect l="l" t="t" r="r" b="b"/>
              <a:pathLst>
                <a:path w="4116071" h="222404">
                  <a:moveTo>
                    <a:pt x="9540" y="0"/>
                  </a:moveTo>
                  <a:lnTo>
                    <a:pt x="4106532" y="0"/>
                  </a:lnTo>
                  <a:cubicBezTo>
                    <a:pt x="4109062" y="0"/>
                    <a:pt x="4111488" y="1005"/>
                    <a:pt x="4113277" y="2794"/>
                  </a:cubicBezTo>
                  <a:cubicBezTo>
                    <a:pt x="4115066" y="4583"/>
                    <a:pt x="4116071" y="7010"/>
                    <a:pt x="4116071" y="9540"/>
                  </a:cubicBezTo>
                  <a:lnTo>
                    <a:pt x="4116071" y="212864"/>
                  </a:lnTo>
                  <a:cubicBezTo>
                    <a:pt x="4116071" y="218133"/>
                    <a:pt x="4111800" y="222404"/>
                    <a:pt x="4106532" y="222404"/>
                  </a:cubicBezTo>
                  <a:lnTo>
                    <a:pt x="9540" y="222404"/>
                  </a:lnTo>
                  <a:cubicBezTo>
                    <a:pt x="4271" y="222404"/>
                    <a:pt x="0" y="218133"/>
                    <a:pt x="0" y="212864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800FF">
                    <a:alpha val="100000"/>
                  </a:srgbClr>
                </a:gs>
                <a:gs pos="50000">
                  <a:srgbClr val="FF00ED">
                    <a:alpha val="100000"/>
                  </a:srgbClr>
                </a:gs>
                <a:gs pos="100000">
                  <a:srgbClr val="00F7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116071" cy="270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8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1272643">
            <a:off x="12879707" y="-4719647"/>
            <a:ext cx="10816585" cy="12153466"/>
          </a:xfrm>
          <a:custGeom>
            <a:avLst/>
            <a:gdLst/>
            <a:ahLst/>
            <a:cxnLst/>
            <a:rect l="l" t="t" r="r" b="b"/>
            <a:pathLst>
              <a:path w="10816585" h="12153466">
                <a:moveTo>
                  <a:pt x="0" y="0"/>
                </a:moveTo>
                <a:lnTo>
                  <a:pt x="10816586" y="0"/>
                </a:lnTo>
                <a:lnTo>
                  <a:pt x="10816586" y="12153466"/>
                </a:lnTo>
                <a:lnTo>
                  <a:pt x="0" y="121534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5791534" y="708739"/>
            <a:ext cx="1607535" cy="357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7"/>
              </a:lnSpc>
            </a:pPr>
            <a:r>
              <a:rPr lang="en-US" sz="216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07</a:t>
            </a:r>
          </a:p>
        </p:txBody>
      </p:sp>
      <p:sp>
        <p:nvSpPr>
          <p:cNvPr id="13" name="Freeform 13"/>
          <p:cNvSpPr/>
          <p:nvPr/>
        </p:nvSpPr>
        <p:spPr>
          <a:xfrm rot="6188040">
            <a:off x="-2809956" y="1161571"/>
            <a:ext cx="7677312" cy="8626193"/>
          </a:xfrm>
          <a:custGeom>
            <a:avLst/>
            <a:gdLst/>
            <a:ahLst/>
            <a:cxnLst/>
            <a:rect l="l" t="t" r="r" b="b"/>
            <a:pathLst>
              <a:path w="7677312" h="8626193">
                <a:moveTo>
                  <a:pt x="0" y="0"/>
                </a:moveTo>
                <a:lnTo>
                  <a:pt x="7677312" y="0"/>
                </a:lnTo>
                <a:lnTo>
                  <a:pt x="7677312" y="8626193"/>
                </a:lnTo>
                <a:lnTo>
                  <a:pt x="0" y="86261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01765" y="685668"/>
            <a:ext cx="3234783" cy="418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8"/>
              </a:lnSpc>
            </a:pPr>
            <a:r>
              <a:rPr lang="en-US" sz="2477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 JUGAAD SQUAD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754631" y="1405151"/>
            <a:ext cx="9647733" cy="522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7"/>
              </a:lnSpc>
              <a:spcBef>
                <a:spcPct val="0"/>
              </a:spcBef>
            </a:pPr>
            <a:r>
              <a:rPr lang="en-US" sz="3069" b="1" u="sng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24200" y="2001912"/>
            <a:ext cx="13026200" cy="5601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⚡ </a:t>
            </a:r>
            <a:r>
              <a:rPr lang="en-US" sz="2800" b="1" dirty="0">
                <a:solidFill>
                  <a:schemeClr val="bg1"/>
                </a:solidFill>
              </a:rPr>
              <a:t>AI-driven detection is essential</a:t>
            </a:r>
            <a:r>
              <a:rPr lang="en-US" sz="2800" dirty="0">
                <a:solidFill>
                  <a:schemeClr val="bg1"/>
                </a:solidFill>
              </a:rPr>
              <a:t>: Modern cyber threats are too fast and complex for human-only analysis.</a:t>
            </a:r>
          </a:p>
          <a:p>
            <a:r>
              <a:rPr lang="en-US" sz="2800" dirty="0">
                <a:solidFill>
                  <a:schemeClr val="bg1"/>
                </a:solidFill>
              </a:rPr>
              <a:t>🤖 Our </a:t>
            </a:r>
            <a:r>
              <a:rPr lang="en-US" sz="2800" b="1" dirty="0">
                <a:solidFill>
                  <a:schemeClr val="bg1"/>
                </a:solidFill>
              </a:rPr>
              <a:t>MVP demo</a:t>
            </a:r>
            <a:r>
              <a:rPr lang="en-US" sz="2800" dirty="0">
                <a:solidFill>
                  <a:schemeClr val="bg1"/>
                </a:solidFill>
              </a:rPr>
              <a:t> shows how lightweight AI + automation can detect anomalies, suspicious URLs, and manipulated information in real time.</a:t>
            </a:r>
          </a:p>
          <a:p>
            <a:r>
              <a:rPr lang="en-US" sz="2800" dirty="0">
                <a:solidFill>
                  <a:schemeClr val="bg1"/>
                </a:solidFill>
              </a:rPr>
              <a:t>📊 </a:t>
            </a:r>
            <a:r>
              <a:rPr lang="en-US" sz="2800" b="1" dirty="0">
                <a:solidFill>
                  <a:schemeClr val="bg1"/>
                </a:solidFill>
              </a:rPr>
              <a:t>Streamlit-based prototype</a:t>
            </a:r>
            <a:r>
              <a:rPr lang="en-US" sz="2800" dirty="0">
                <a:solidFill>
                  <a:schemeClr val="bg1"/>
                </a:solidFill>
              </a:rPr>
              <a:t> provides quick visualization, exportable alerts, and a judge-friendly demo flow.</a:t>
            </a:r>
          </a:p>
          <a:p>
            <a:r>
              <a:rPr lang="en-US" sz="2800" dirty="0">
                <a:solidFill>
                  <a:schemeClr val="bg1"/>
                </a:solidFill>
              </a:rPr>
              <a:t>🚀 </a:t>
            </a:r>
            <a:r>
              <a:rPr lang="en-US" sz="2800" b="1" dirty="0">
                <a:solidFill>
                  <a:schemeClr val="bg1"/>
                </a:solidFill>
              </a:rPr>
              <a:t>Future scope</a:t>
            </a:r>
            <a:r>
              <a:rPr lang="en-US" sz="2800" dirty="0">
                <a:solidFill>
                  <a:schemeClr val="bg1"/>
                </a:solidFill>
              </a:rPr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Integration with live threat intelligence feeds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Automated incident response (blocking &amp; notifications)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Scalable deployment for real-world use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👉 Key Takeaway: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AI-powered digital security enhances speed, accuracy, and adaptability — making it a vital solution for the next generation of cyber defense.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0A3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20669A-1A66-D6A2-AEC4-7F5EA709A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C29C0B9-B0B7-256C-7C52-63FEE6C71B7B}"/>
              </a:ext>
            </a:extLst>
          </p:cNvPr>
          <p:cNvSpPr/>
          <p:nvPr/>
        </p:nvSpPr>
        <p:spPr>
          <a:xfrm rot="1583376">
            <a:off x="13560412" y="-1783488"/>
            <a:ext cx="7677312" cy="8626193"/>
          </a:xfrm>
          <a:custGeom>
            <a:avLst/>
            <a:gdLst/>
            <a:ahLst/>
            <a:cxnLst/>
            <a:rect l="l" t="t" r="r" b="b"/>
            <a:pathLst>
              <a:path w="7677312" h="8626193">
                <a:moveTo>
                  <a:pt x="0" y="0"/>
                </a:moveTo>
                <a:lnTo>
                  <a:pt x="7677312" y="0"/>
                </a:lnTo>
                <a:lnTo>
                  <a:pt x="7677312" y="8626193"/>
                </a:lnTo>
                <a:lnTo>
                  <a:pt x="0" y="86261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A16EEF7-8CF5-24AE-8527-9758F85CE34E}"/>
              </a:ext>
            </a:extLst>
          </p:cNvPr>
          <p:cNvGrpSpPr/>
          <p:nvPr/>
        </p:nvGrpSpPr>
        <p:grpSpPr>
          <a:xfrm>
            <a:off x="15677399" y="672397"/>
            <a:ext cx="1861136" cy="551650"/>
            <a:chOff x="0" y="0"/>
            <a:chExt cx="490176" cy="145291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E4324BE-3E41-7C99-F980-E6F6969FDDEE}"/>
                </a:ext>
              </a:extLst>
            </p:cNvPr>
            <p:cNvSpPr/>
            <p:nvPr/>
          </p:nvSpPr>
          <p:spPr>
            <a:xfrm>
              <a:off x="0" y="0"/>
              <a:ext cx="490176" cy="145291"/>
            </a:xfrm>
            <a:custGeom>
              <a:avLst/>
              <a:gdLst/>
              <a:ahLst/>
              <a:cxnLst/>
              <a:rect l="l" t="t" r="r" b="b"/>
              <a:pathLst>
                <a:path w="490176" h="145291">
                  <a:moveTo>
                    <a:pt x="45758" y="0"/>
                  </a:moveTo>
                  <a:lnTo>
                    <a:pt x="444418" y="0"/>
                  </a:lnTo>
                  <a:cubicBezTo>
                    <a:pt x="456554" y="0"/>
                    <a:pt x="468192" y="4821"/>
                    <a:pt x="476774" y="13402"/>
                  </a:cubicBezTo>
                  <a:cubicBezTo>
                    <a:pt x="485355" y="21983"/>
                    <a:pt x="490176" y="33622"/>
                    <a:pt x="490176" y="45758"/>
                  </a:cubicBezTo>
                  <a:lnTo>
                    <a:pt x="490176" y="99533"/>
                  </a:lnTo>
                  <a:cubicBezTo>
                    <a:pt x="490176" y="111669"/>
                    <a:pt x="485355" y="123307"/>
                    <a:pt x="476774" y="131888"/>
                  </a:cubicBezTo>
                  <a:cubicBezTo>
                    <a:pt x="468192" y="140470"/>
                    <a:pt x="456554" y="145291"/>
                    <a:pt x="444418" y="145291"/>
                  </a:cubicBezTo>
                  <a:lnTo>
                    <a:pt x="45758" y="145291"/>
                  </a:lnTo>
                  <a:cubicBezTo>
                    <a:pt x="33622" y="145291"/>
                    <a:pt x="21983" y="140470"/>
                    <a:pt x="13402" y="131888"/>
                  </a:cubicBezTo>
                  <a:cubicBezTo>
                    <a:pt x="4821" y="123307"/>
                    <a:pt x="0" y="111669"/>
                    <a:pt x="0" y="99533"/>
                  </a:cubicBezTo>
                  <a:lnTo>
                    <a:pt x="0" y="45758"/>
                  </a:lnTo>
                  <a:cubicBezTo>
                    <a:pt x="0" y="33622"/>
                    <a:pt x="4821" y="21983"/>
                    <a:pt x="13402" y="13402"/>
                  </a:cubicBezTo>
                  <a:cubicBezTo>
                    <a:pt x="21983" y="4821"/>
                    <a:pt x="33622" y="0"/>
                    <a:pt x="45758" y="0"/>
                  </a:cubicBezTo>
                  <a:close/>
                </a:path>
              </a:pathLst>
            </a:custGeom>
            <a:solidFill>
              <a:srgbClr val="7800FF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EC21F297-5545-AC08-F2A4-70ADD288B694}"/>
                </a:ext>
              </a:extLst>
            </p:cNvPr>
            <p:cNvSpPr txBox="1"/>
            <p:nvPr/>
          </p:nvSpPr>
          <p:spPr>
            <a:xfrm>
              <a:off x="0" y="-38100"/>
              <a:ext cx="490176" cy="183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1D01F17E-66C9-25AA-8F13-F0BF2BCBD7E4}"/>
              </a:ext>
            </a:extLst>
          </p:cNvPr>
          <p:cNvSpPr/>
          <p:nvPr/>
        </p:nvSpPr>
        <p:spPr>
          <a:xfrm>
            <a:off x="824365" y="672397"/>
            <a:ext cx="492870" cy="492870"/>
          </a:xfrm>
          <a:custGeom>
            <a:avLst/>
            <a:gdLst/>
            <a:ahLst/>
            <a:cxnLst/>
            <a:rect l="l" t="t" r="r" b="b"/>
            <a:pathLst>
              <a:path w="492870" h="492870">
                <a:moveTo>
                  <a:pt x="0" y="0"/>
                </a:moveTo>
                <a:lnTo>
                  <a:pt x="492870" y="0"/>
                </a:lnTo>
                <a:lnTo>
                  <a:pt x="492870" y="492870"/>
                </a:lnTo>
                <a:lnTo>
                  <a:pt x="0" y="492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DDFC020E-D9FB-8A75-5B44-609940864875}"/>
              </a:ext>
            </a:extLst>
          </p:cNvPr>
          <p:cNvSpPr/>
          <p:nvPr/>
        </p:nvSpPr>
        <p:spPr>
          <a:xfrm rot="6188040">
            <a:off x="-2809956" y="1832171"/>
            <a:ext cx="7677312" cy="8626193"/>
          </a:xfrm>
          <a:custGeom>
            <a:avLst/>
            <a:gdLst/>
            <a:ahLst/>
            <a:cxnLst/>
            <a:rect l="l" t="t" r="r" b="b"/>
            <a:pathLst>
              <a:path w="7677312" h="8626193">
                <a:moveTo>
                  <a:pt x="0" y="0"/>
                </a:moveTo>
                <a:lnTo>
                  <a:pt x="7677312" y="0"/>
                </a:lnTo>
                <a:lnTo>
                  <a:pt x="7677312" y="8626193"/>
                </a:lnTo>
                <a:lnTo>
                  <a:pt x="0" y="86261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7B2C2378-FE8B-672A-682D-359B3A9B102E}"/>
              </a:ext>
            </a:extLst>
          </p:cNvPr>
          <p:cNvGrpSpPr/>
          <p:nvPr/>
        </p:nvGrpSpPr>
        <p:grpSpPr>
          <a:xfrm>
            <a:off x="978626" y="1950814"/>
            <a:ext cx="16714170" cy="7627447"/>
            <a:chOff x="0" y="0"/>
            <a:chExt cx="4402086" cy="2008875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424EEC3-4F44-4004-DF4F-87FE2D4EAAB6}"/>
                </a:ext>
              </a:extLst>
            </p:cNvPr>
            <p:cNvSpPr/>
            <p:nvPr/>
          </p:nvSpPr>
          <p:spPr>
            <a:xfrm>
              <a:off x="0" y="0"/>
              <a:ext cx="4402086" cy="2008875"/>
            </a:xfrm>
            <a:custGeom>
              <a:avLst/>
              <a:gdLst/>
              <a:ahLst/>
              <a:cxnLst/>
              <a:rect l="l" t="t" r="r" b="b"/>
              <a:pathLst>
                <a:path w="4402086" h="2008875">
                  <a:moveTo>
                    <a:pt x="15285" y="0"/>
                  </a:moveTo>
                  <a:lnTo>
                    <a:pt x="4386800" y="0"/>
                  </a:lnTo>
                  <a:cubicBezTo>
                    <a:pt x="4390854" y="0"/>
                    <a:pt x="4394742" y="1610"/>
                    <a:pt x="4397609" y="4477"/>
                  </a:cubicBezTo>
                  <a:cubicBezTo>
                    <a:pt x="4400476" y="7344"/>
                    <a:pt x="4402086" y="11231"/>
                    <a:pt x="4402086" y="15285"/>
                  </a:cubicBezTo>
                  <a:lnTo>
                    <a:pt x="4402086" y="1993589"/>
                  </a:lnTo>
                  <a:cubicBezTo>
                    <a:pt x="4402086" y="1997643"/>
                    <a:pt x="4400476" y="2001531"/>
                    <a:pt x="4397609" y="2004398"/>
                  </a:cubicBezTo>
                  <a:cubicBezTo>
                    <a:pt x="4394742" y="2007264"/>
                    <a:pt x="4390854" y="2008875"/>
                    <a:pt x="4386800" y="2008875"/>
                  </a:cubicBezTo>
                  <a:lnTo>
                    <a:pt x="15285" y="2008875"/>
                  </a:lnTo>
                  <a:cubicBezTo>
                    <a:pt x="11231" y="2008875"/>
                    <a:pt x="7344" y="2007264"/>
                    <a:pt x="4477" y="2004398"/>
                  </a:cubicBezTo>
                  <a:cubicBezTo>
                    <a:pt x="1610" y="2001531"/>
                    <a:pt x="0" y="1997643"/>
                    <a:pt x="0" y="1993589"/>
                  </a:cubicBezTo>
                  <a:lnTo>
                    <a:pt x="0" y="15285"/>
                  </a:lnTo>
                  <a:cubicBezTo>
                    <a:pt x="0" y="11231"/>
                    <a:pt x="1610" y="7344"/>
                    <a:pt x="4477" y="4477"/>
                  </a:cubicBezTo>
                  <a:cubicBezTo>
                    <a:pt x="7344" y="1610"/>
                    <a:pt x="11231" y="0"/>
                    <a:pt x="152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00025" cap="rnd">
              <a:gradFill>
                <a:gsLst>
                  <a:gs pos="0">
                    <a:srgbClr val="7800FF">
                      <a:alpha val="100000"/>
                    </a:srgbClr>
                  </a:gs>
                  <a:gs pos="50000">
                    <a:srgbClr val="FF00ED">
                      <a:alpha val="100000"/>
                    </a:srgbClr>
                  </a:gs>
                  <a:gs pos="100000">
                    <a:srgbClr val="00F7F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83542884-739C-349A-40E6-2921CFDB975D}"/>
                </a:ext>
              </a:extLst>
            </p:cNvPr>
            <p:cNvSpPr txBox="1"/>
            <p:nvPr/>
          </p:nvSpPr>
          <p:spPr>
            <a:xfrm>
              <a:off x="0" y="-47625"/>
              <a:ext cx="4402086" cy="2056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8"/>
                </a:lnSpc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65FA0130-38B9-70D7-2214-9895D716C505}"/>
              </a:ext>
            </a:extLst>
          </p:cNvPr>
          <p:cNvSpPr txBox="1"/>
          <p:nvPr/>
        </p:nvSpPr>
        <p:spPr>
          <a:xfrm>
            <a:off x="15791534" y="708739"/>
            <a:ext cx="1607535" cy="357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7"/>
              </a:lnSpc>
            </a:pPr>
            <a:r>
              <a:rPr lang="en-US" sz="216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08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29CB7FA-D04E-8DB7-5A8D-DDD0F7537C58}"/>
              </a:ext>
            </a:extLst>
          </p:cNvPr>
          <p:cNvSpPr txBox="1"/>
          <p:nvPr/>
        </p:nvSpPr>
        <p:spPr>
          <a:xfrm>
            <a:off x="3009632" y="3178565"/>
            <a:ext cx="12067925" cy="154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85"/>
              </a:lnSpc>
            </a:pPr>
            <a:endParaRPr lang="en-US" sz="11224" b="1" spc="-572" dirty="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62C1F826-F10D-CD21-6679-7427A68DA7F4}"/>
              </a:ext>
            </a:extLst>
          </p:cNvPr>
          <p:cNvSpPr txBox="1"/>
          <p:nvPr/>
        </p:nvSpPr>
        <p:spPr>
          <a:xfrm>
            <a:off x="1392240" y="685668"/>
            <a:ext cx="3234783" cy="418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8"/>
              </a:lnSpc>
            </a:pPr>
            <a:r>
              <a:rPr lang="en-US" sz="2477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 JUGAAD SQUAD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1AD713-C749-53CD-AAA6-0F1097D5BBD3}"/>
              </a:ext>
            </a:extLst>
          </p:cNvPr>
          <p:cNvSpPr txBox="1"/>
          <p:nvPr/>
        </p:nvSpPr>
        <p:spPr>
          <a:xfrm>
            <a:off x="4267200" y="4791993"/>
            <a:ext cx="12943957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THANK YOU</a:t>
            </a:r>
          </a:p>
          <a:p>
            <a:endParaRPr lang="en-US" sz="11000" dirty="0">
              <a:solidFill>
                <a:schemeClr val="accent5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en-IN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                                                                    REGARDS</a:t>
            </a:r>
            <a:br>
              <a:rPr lang="en-IN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</a:br>
            <a:r>
              <a:rPr lang="en-IN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                                                             AI JUGAAD SQUAD</a:t>
            </a:r>
          </a:p>
        </p:txBody>
      </p:sp>
    </p:spTree>
    <p:extLst>
      <p:ext uri="{BB962C8B-B14F-4D97-AF65-F5344CB8AC3E}">
        <p14:creationId xmlns:p14="http://schemas.microsoft.com/office/powerpoint/2010/main" val="426193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552</Words>
  <Application>Microsoft Office PowerPoint</Application>
  <PresentationFormat>Custom</PresentationFormat>
  <Paragraphs>76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Montserrat Bold</vt:lpstr>
      <vt:lpstr>Open Sauce Bold Italics</vt:lpstr>
      <vt:lpstr>Montserrat</vt:lpstr>
      <vt:lpstr>Arial Black</vt:lpstr>
      <vt:lpstr>Open Sauce Bold</vt:lpstr>
      <vt:lpstr>Arial Rounded MT Bold</vt:lpstr>
      <vt:lpstr>Open Sauce Light</vt:lpstr>
      <vt:lpstr>Calibri</vt:lpstr>
      <vt:lpstr>Arial</vt:lpstr>
      <vt:lpstr>Javanese Text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Modern Cyber Security Presentation</dc:title>
  <cp:lastModifiedBy>O P</cp:lastModifiedBy>
  <cp:revision>13</cp:revision>
  <dcterms:created xsi:type="dcterms:W3CDTF">2006-08-16T00:00:00Z</dcterms:created>
  <dcterms:modified xsi:type="dcterms:W3CDTF">2025-09-14T11:22:20Z</dcterms:modified>
  <dc:identifier>DAGx4zj4ZIs</dc:identifier>
</cp:coreProperties>
</file>